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74" r:id="rId5"/>
    <p:sldId id="265" r:id="rId6"/>
    <p:sldId id="275" r:id="rId7"/>
    <p:sldId id="266" r:id="rId8"/>
    <p:sldId id="276" r:id="rId9"/>
    <p:sldId id="267" r:id="rId10"/>
    <p:sldId id="277" r:id="rId11"/>
    <p:sldId id="268" r:id="rId12"/>
    <p:sldId id="278" r:id="rId13"/>
    <p:sldId id="269" r:id="rId14"/>
    <p:sldId id="279" r:id="rId15"/>
    <p:sldId id="270" r:id="rId16"/>
    <p:sldId id="280" r:id="rId17"/>
    <p:sldId id="282" r:id="rId18"/>
    <p:sldId id="283" r:id="rId19"/>
    <p:sldId id="271" r:id="rId20"/>
    <p:sldId id="284" r:id="rId21"/>
    <p:sldId id="272" r:id="rId22"/>
    <p:sldId id="285" r:id="rId23"/>
    <p:sldId id="273" r:id="rId24"/>
    <p:sldId id="286" r:id="rId25"/>
    <p:sldId id="258" r:id="rId26"/>
    <p:sldId id="259" r:id="rId27"/>
    <p:sldId id="261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05/07/2014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620689"/>
            <a:ext cx="7772400" cy="1224136"/>
          </a:xfrm>
        </p:spPr>
        <p:txBody>
          <a:bodyPr/>
          <a:lstStyle/>
          <a:p>
            <a:r>
              <a:rPr lang="es-CO" dirty="0" smtClean="0">
                <a:latin typeface="Bauhaus 93" pitchFamily="82" charset="0"/>
              </a:rPr>
              <a:t>DIEZ MANERAS DE AMAR</a:t>
            </a:r>
            <a:endParaRPr lang="es-CO" dirty="0">
              <a:latin typeface="Bauhaus 93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5"/>
            <a:ext cx="7272807" cy="3888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93751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1412776"/>
            <a:ext cx="4392488" cy="4176464"/>
          </a:xfrm>
          <a:solidFill>
            <a:srgbClr val="002060"/>
          </a:solidFill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es-CO" sz="4000" b="1" dirty="0" smtClean="0">
                <a:solidFill>
                  <a:srgbClr val="FFFF00"/>
                </a:solidFill>
              </a:rPr>
              <a:t>En este tema </a:t>
            </a:r>
            <a:r>
              <a:rPr lang="es-CO" sz="4000" b="1" dirty="0" smtClean="0">
                <a:solidFill>
                  <a:srgbClr val="FFFF00"/>
                </a:solidFill>
              </a:rPr>
              <a:t>analizaremos </a:t>
            </a:r>
            <a:r>
              <a:rPr lang="es-CO" sz="4000" b="1" dirty="0" smtClean="0">
                <a:solidFill>
                  <a:srgbClr val="FFFF00"/>
                </a:solidFill>
              </a:rPr>
              <a:t>según la Biblia, las diez forma de amar</a:t>
            </a:r>
            <a:endParaRPr lang="es-CO" sz="4000" b="1" dirty="0">
              <a:solidFill>
                <a:srgbClr val="FFFF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72816"/>
            <a:ext cx="2592288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512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4000" b="1" i="1" dirty="0" smtClean="0"/>
              <a:t>1</a:t>
            </a:r>
            <a:r>
              <a:rPr lang="es-CO" sz="2400" b="1" i="1" dirty="0" smtClean="0"/>
              <a:t>. </a:t>
            </a:r>
            <a:r>
              <a:rPr lang="es-CO" sz="2400" b="1" i="1" dirty="0"/>
              <a:t>Escucha sin interrumpir: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2276872"/>
            <a:ext cx="7344816" cy="3456384"/>
          </a:xfrm>
        </p:spPr>
        <p:txBody>
          <a:bodyPr>
            <a:normAutofit fontScale="77500" lnSpcReduction="20000"/>
          </a:bodyPr>
          <a:lstStyle/>
          <a:p>
            <a:r>
              <a:rPr lang="es-CO" sz="2800" b="1" dirty="0" smtClean="0">
                <a:solidFill>
                  <a:srgbClr val="FFFF00"/>
                </a:solidFill>
              </a:rPr>
              <a:t>Proverbios </a:t>
            </a:r>
            <a:r>
              <a:rPr lang="es-CO" sz="2800" b="1" dirty="0">
                <a:solidFill>
                  <a:srgbClr val="FFFF00"/>
                </a:solidFill>
              </a:rPr>
              <a:t>18:13. </a:t>
            </a:r>
            <a:r>
              <a:rPr lang="es-CO" sz="2400" dirty="0" smtClean="0"/>
              <a:t>«Al </a:t>
            </a:r>
            <a:r>
              <a:rPr lang="es-CO" sz="2400" dirty="0"/>
              <a:t>que responde palabra antes de oír, </a:t>
            </a:r>
            <a:r>
              <a:rPr lang="es-CO" sz="2400" dirty="0" smtClean="0"/>
              <a:t> Le </a:t>
            </a:r>
            <a:r>
              <a:rPr lang="es-CO" sz="2400" dirty="0"/>
              <a:t>es fatuidad y </a:t>
            </a:r>
            <a:r>
              <a:rPr lang="es-CO" sz="2400" dirty="0" smtClean="0"/>
              <a:t>oprobio».</a:t>
            </a:r>
          </a:p>
          <a:p>
            <a:r>
              <a:rPr lang="es-CO" sz="2400" dirty="0"/>
              <a:t>Se considera </a:t>
            </a:r>
            <a:r>
              <a:rPr lang="es-CO" sz="2400" b="1" u="sng" dirty="0"/>
              <a:t>arrogancia</a:t>
            </a:r>
            <a:r>
              <a:rPr lang="es-CO" sz="2400" dirty="0"/>
              <a:t> </a:t>
            </a:r>
            <a:r>
              <a:rPr lang="es-CO" sz="2400" dirty="0" smtClean="0"/>
              <a:t>(orgullosa), contestar </a:t>
            </a:r>
            <a:r>
              <a:rPr lang="es-CO" sz="2400" dirty="0"/>
              <a:t>antes de escuchar. Se considera como </a:t>
            </a:r>
            <a:r>
              <a:rPr lang="es-CO" sz="2400" b="1" u="sng" dirty="0"/>
              <a:t>desconsideración</a:t>
            </a:r>
            <a:r>
              <a:rPr lang="es-CO" sz="2400" dirty="0"/>
              <a:t> contestar a una pregunta a medio formular. ”Desconsideración” es un término muy significativo para los Cristianos. Significa entre otras cosas “</a:t>
            </a:r>
            <a:r>
              <a:rPr lang="es-CO" sz="2400" b="1" u="sng" dirty="0"/>
              <a:t>mal educado</a:t>
            </a:r>
            <a:r>
              <a:rPr lang="es-CO" sz="2400" b="1" dirty="0"/>
              <a:t>, </a:t>
            </a:r>
            <a:r>
              <a:rPr lang="es-CO" sz="2400" b="1" u="sng" dirty="0"/>
              <a:t>descortés</a:t>
            </a:r>
            <a:r>
              <a:rPr lang="es-CO" sz="2400" dirty="0"/>
              <a:t>. Una de las cortesías es escuchar con atención la </a:t>
            </a:r>
            <a:r>
              <a:rPr lang="es-CO" sz="2400" dirty="0" smtClean="0"/>
              <a:t>pregunta, mirándole a los ojos, </a:t>
            </a:r>
            <a:r>
              <a:rPr lang="es-CO" sz="2400" dirty="0"/>
              <a:t>antes de responderla. el Amor no se comporta de forma indebida</a:t>
            </a:r>
            <a:r>
              <a:rPr lang="es-CO" sz="2400" dirty="0" smtClean="0"/>
              <a:t>”. Lea </a:t>
            </a:r>
            <a:r>
              <a:rPr lang="es-CO" sz="2400" b="1" dirty="0" smtClean="0">
                <a:solidFill>
                  <a:srgbClr val="FFFF00"/>
                </a:solidFill>
              </a:rPr>
              <a:t>2Cron.1:10.</a:t>
            </a:r>
            <a:endParaRPr lang="es-CO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36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sz="2200" dirty="0" smtClean="0"/>
              <a:t>Escuchar sin interrumpir, es amor.</a:t>
            </a: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92896"/>
            <a:ext cx="302433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92896"/>
            <a:ext cx="279082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611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sz="4000" b="1" dirty="0"/>
              <a:t>2</a:t>
            </a:r>
            <a:r>
              <a:rPr lang="es-CO" dirty="0"/>
              <a:t>. Hablar sin acusar.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2438401"/>
            <a:ext cx="4968552" cy="1591072"/>
          </a:xfrm>
        </p:spPr>
        <p:txBody>
          <a:bodyPr/>
          <a:lstStyle/>
          <a:p>
            <a:r>
              <a:rPr lang="es-CO" b="1" u="sng" dirty="0" smtClean="0"/>
              <a:t>Santiago </a:t>
            </a:r>
            <a:r>
              <a:rPr lang="es-CO" b="1" u="sng" dirty="0" smtClean="0"/>
              <a:t>1:19</a:t>
            </a:r>
            <a:r>
              <a:rPr lang="es-CO" b="1" u="sng" dirty="0" smtClean="0"/>
              <a:t>. </a:t>
            </a:r>
            <a:r>
              <a:rPr lang="es-CO" dirty="0" smtClean="0"/>
              <a:t>«Tenedlo </a:t>
            </a:r>
            <a:r>
              <a:rPr lang="es-CO" dirty="0"/>
              <a:t>presente, hermanos míos queridos: Que cada uno sea = diligente para escuchar y tardo = para hablar, tardo para la </a:t>
            </a:r>
            <a:r>
              <a:rPr lang="es-CO" dirty="0" smtClean="0"/>
              <a:t>ira». 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76872"/>
            <a:ext cx="2105794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331640" y="4293096"/>
            <a:ext cx="66247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Póngase en el lugar de </a:t>
            </a:r>
            <a:r>
              <a:rPr lang="es-CO" dirty="0" smtClean="0"/>
              <a:t>su cónyuge. </a:t>
            </a:r>
            <a:r>
              <a:rPr lang="es-CO" dirty="0"/>
              <a:t>Trate de entender qué efecto tienen sus palabras en </a:t>
            </a:r>
            <a:r>
              <a:rPr lang="es-CO" dirty="0" smtClean="0"/>
              <a:t>su pareja; </a:t>
            </a:r>
            <a:r>
              <a:rPr lang="es-CO" dirty="0"/>
              <a:t>esfuércese por recordar algún caso específico en el que la haya lastimado. Pero no se concentre en lo que dijo o no dijo: lo que importa es cómo se sintió la otra </a:t>
            </a:r>
            <a:r>
              <a:rPr lang="es-CO" dirty="0" smtClean="0"/>
              <a:t>persona</a:t>
            </a:r>
            <a:r>
              <a:rPr lang="es-CO" dirty="0"/>
              <a:t> </a:t>
            </a:r>
            <a:r>
              <a:rPr lang="es-CO" dirty="0" smtClean="0"/>
              <a:t>por el reflejo de su rostro.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9430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2000">
              <a:srgbClr val="FFEFD1"/>
            </a:gs>
            <a:gs pos="93000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187624" y="1196752"/>
            <a:ext cx="6624736" cy="1224136"/>
          </a:xfrm>
        </p:spPr>
        <p:txBody>
          <a:bodyPr>
            <a:noAutofit/>
          </a:bodyPr>
          <a:lstStyle/>
          <a:p>
            <a:r>
              <a:rPr lang="es-CO" sz="2000" dirty="0" smtClean="0"/>
              <a:t>¿</a:t>
            </a:r>
            <a:r>
              <a:rPr lang="es-CO" sz="2000" dirty="0"/>
              <a:t>Qué hubiera podido decir de manera diferente, más amable? La Biblia asegura: “La respuesta, cuando es apacible, aparta la furia, pero la palabra que causa dolor hace subir la cólera” </a:t>
            </a:r>
            <a:r>
              <a:rPr lang="es-CO" sz="2000" b="1" u="sng" dirty="0"/>
              <a:t>(Proverbios 15:1</a:t>
            </a:r>
            <a:r>
              <a:rPr lang="es-CO" sz="2000" b="1" u="sng" dirty="0" smtClean="0"/>
              <a:t>).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429000"/>
            <a:ext cx="280831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779912" y="3140968"/>
            <a:ext cx="43924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Aprenda de matrimonios </a:t>
            </a:r>
            <a:r>
              <a:rPr lang="es-CO" sz="2400" dirty="0" smtClean="0"/>
              <a:t>cristianos que </a:t>
            </a:r>
            <a:r>
              <a:rPr lang="es-CO" sz="2400" dirty="0"/>
              <a:t>se respetan. Si los malos ejemplos han influido en su manera de comunicarse, escuche cómo se hablan los matrimonios ejemplares e imítelos. </a:t>
            </a:r>
            <a:r>
              <a:rPr lang="es-CO" sz="2400" dirty="0" smtClean="0"/>
              <a:t>Este  es un Principio </a:t>
            </a:r>
            <a:r>
              <a:rPr lang="es-CO" sz="2400" dirty="0"/>
              <a:t>bíblico: </a:t>
            </a:r>
            <a:r>
              <a:rPr lang="es-CO" sz="2400" b="1" dirty="0" smtClean="0"/>
              <a:t>(</a:t>
            </a:r>
            <a:r>
              <a:rPr lang="es-CO" sz="2400" b="1" u="sng" dirty="0" smtClean="0"/>
              <a:t>Filipenses </a:t>
            </a:r>
            <a:r>
              <a:rPr lang="es-CO" sz="2400" b="1" u="sng" dirty="0"/>
              <a:t>3:17.)</a:t>
            </a:r>
          </a:p>
        </p:txBody>
      </p:sp>
    </p:spTree>
    <p:extLst>
      <p:ext uri="{BB962C8B-B14F-4D97-AF65-F5344CB8AC3E}">
        <p14:creationId xmlns:p14="http://schemas.microsoft.com/office/powerpoint/2010/main" val="88401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sz="5300" b="1" dirty="0"/>
              <a:t>3</a:t>
            </a:r>
            <a:r>
              <a:rPr lang="es-CO" dirty="0"/>
              <a:t>. Dar sin medida.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71600" y="2438400"/>
            <a:ext cx="4352528" cy="1710681"/>
          </a:xfrm>
        </p:spPr>
        <p:txBody>
          <a:bodyPr>
            <a:noAutofit/>
          </a:bodyPr>
          <a:lstStyle/>
          <a:p>
            <a:r>
              <a:rPr lang="es-CO" sz="2400" b="1" u="sng" dirty="0" smtClean="0"/>
              <a:t>Proverbios </a:t>
            </a:r>
            <a:r>
              <a:rPr lang="es-CO" sz="2400" b="1" u="sng" dirty="0" smtClean="0"/>
              <a:t>21:26</a:t>
            </a:r>
            <a:r>
              <a:rPr lang="es-CO" sz="2400" dirty="0" smtClean="0"/>
              <a:t>.  </a:t>
            </a:r>
            <a:r>
              <a:rPr lang="es-CO" sz="2400" dirty="0"/>
              <a:t>“El malvado ambiciona todo el día</a:t>
            </a:r>
            <a:r>
              <a:rPr lang="es-CO" sz="2400" dirty="0" smtClean="0"/>
              <a:t>, pero </a:t>
            </a:r>
            <a:r>
              <a:rPr lang="es-CO" sz="2400" dirty="0"/>
              <a:t>el justo da sin rehusar jamás”.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76873"/>
            <a:ext cx="2557289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115616" y="4509120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>
                <a:solidFill>
                  <a:srgbClr val="FF0000"/>
                </a:solidFill>
              </a:rPr>
              <a:t>Ama y haz lo que quieras. Si callas, callarás con amor; si gritas, gritarás con amor; si corriges, corregirás con amor, </a:t>
            </a:r>
            <a:r>
              <a:rPr lang="es-CO" sz="2400" b="1" dirty="0" smtClean="0">
                <a:solidFill>
                  <a:srgbClr val="FF0000"/>
                </a:solidFill>
              </a:rPr>
              <a:t>y si </a:t>
            </a:r>
            <a:r>
              <a:rPr lang="es-CO" sz="2400" b="1" dirty="0">
                <a:solidFill>
                  <a:srgbClr val="FF0000"/>
                </a:solidFill>
              </a:rPr>
              <a:t>perdonas, perdonarás con amor.</a:t>
            </a:r>
          </a:p>
        </p:txBody>
      </p:sp>
    </p:spTree>
    <p:extLst>
      <p:ext uri="{BB962C8B-B14F-4D97-AF65-F5344CB8AC3E}">
        <p14:creationId xmlns:p14="http://schemas.microsoft.com/office/powerpoint/2010/main" val="2155222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475656" y="1196752"/>
            <a:ext cx="6400800" cy="1512168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s-CO" sz="2400" dirty="0"/>
              <a:t>Dios no manda cosas imposibles, sino que, al mandar lo que manda, te invita a hacer lo que puedas y pedir lo que no puedas y te </a:t>
            </a:r>
            <a:r>
              <a:rPr lang="es-CO" sz="2400" dirty="0" smtClean="0"/>
              <a:t>Él ayuda </a:t>
            </a:r>
            <a:r>
              <a:rPr lang="es-CO" sz="2400" dirty="0"/>
              <a:t>para que puedas</a:t>
            </a:r>
            <a:r>
              <a:rPr lang="es-CO" sz="2400" dirty="0" smtClean="0"/>
              <a:t>.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899592" y="2780928"/>
            <a:ext cx="51125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Nuestra oración debiera ser:</a:t>
            </a:r>
          </a:p>
          <a:p>
            <a:pPr algn="ctr"/>
            <a:r>
              <a:rPr lang="es-CO" sz="2400" b="1" dirty="0" smtClean="0">
                <a:latin typeface="Agency FB" pitchFamily="34" charset="0"/>
              </a:rPr>
              <a:t> «</a:t>
            </a:r>
            <a:r>
              <a:rPr lang="es-CO" sz="2800" b="1" dirty="0" smtClean="0">
                <a:latin typeface="Agency FB" pitchFamily="34" charset="0"/>
              </a:rPr>
              <a:t>Señor</a:t>
            </a:r>
            <a:r>
              <a:rPr lang="es-CO" sz="2800" b="1" dirty="0">
                <a:latin typeface="Agency FB" pitchFamily="34" charset="0"/>
              </a:rPr>
              <a:t>, enséñame a ser generoso, a servirte como tú lo mereces, a dar sin medida, a combatir sin temor a las heridas, a trabajar sin descanso y a no buscar más recompensa que el saber que hago Tu santa </a:t>
            </a:r>
            <a:r>
              <a:rPr lang="es-CO" sz="2800" b="1" dirty="0" smtClean="0">
                <a:latin typeface="Agency FB" pitchFamily="34" charset="0"/>
              </a:rPr>
              <a:t>voluntad</a:t>
            </a:r>
            <a:r>
              <a:rPr lang="es-CO" sz="2400" b="1" dirty="0" smtClean="0">
                <a:latin typeface="Agency FB" pitchFamily="34" charset="0"/>
              </a:rPr>
              <a:t>».</a:t>
            </a:r>
            <a:endParaRPr lang="es-CO" sz="2400" b="1" dirty="0">
              <a:latin typeface="Agency FB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68960"/>
            <a:ext cx="222885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847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59632" y="1124744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es-CO" sz="4900" b="1" dirty="0"/>
              <a:t>4</a:t>
            </a:r>
            <a:r>
              <a:rPr lang="es-CO" dirty="0"/>
              <a:t>. Orar sin cesar.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2279025"/>
            <a:ext cx="5544616" cy="1854696"/>
          </a:xfrm>
        </p:spPr>
        <p:txBody>
          <a:bodyPr>
            <a:normAutofit/>
          </a:bodyPr>
          <a:lstStyle/>
          <a:p>
            <a:pPr algn="ctr"/>
            <a:r>
              <a:rPr lang="es-CO" sz="2000" b="1" u="sng" dirty="0" smtClean="0"/>
              <a:t>Colosenses </a:t>
            </a:r>
            <a:r>
              <a:rPr lang="es-CO" sz="2000" b="1" u="sng" dirty="0" smtClean="0"/>
              <a:t>1:9</a:t>
            </a:r>
            <a:r>
              <a:rPr lang="es-CO" dirty="0" smtClean="0"/>
              <a:t>. </a:t>
            </a:r>
            <a:r>
              <a:rPr lang="es-CO" dirty="0"/>
              <a:t>“Por eso, tampoco nosotros dejamos de rogar </a:t>
            </a:r>
            <a:r>
              <a:rPr lang="es-CO" b="1" u="sng" dirty="0"/>
              <a:t>por vosotros </a:t>
            </a:r>
            <a:r>
              <a:rPr lang="es-CO" dirty="0"/>
              <a:t>desde el día que lo oímos, y de pedir que lleguéis al pleno conocimiento de su voluntad con toda sabiduría e inteligencia espiritual”. </a:t>
            </a:r>
            <a:r>
              <a:rPr lang="es-CO" dirty="0" smtClean="0"/>
              <a:t>Por favor: lea </a:t>
            </a:r>
            <a:r>
              <a:rPr lang="es-CO" u="sng" dirty="0" smtClean="0"/>
              <a:t>JOB.42:10.</a:t>
            </a:r>
            <a:endParaRPr lang="es-CO" u="sng" dirty="0" smtClean="0"/>
          </a:p>
          <a:p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348880"/>
            <a:ext cx="1764804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27584" y="4293096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Cuando la Biblia habla acerca de orar sin cesar, se refiere a mantener una vida diaria de oración, es decir mantener un hábito diario de búsqueda de la presencia de Dios. </a:t>
            </a:r>
          </a:p>
        </p:txBody>
      </p:sp>
    </p:spTree>
    <p:extLst>
      <p:ext uri="{BB962C8B-B14F-4D97-AF65-F5344CB8AC3E}">
        <p14:creationId xmlns:p14="http://schemas.microsoft.com/office/powerpoint/2010/main" val="379491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827584" y="908720"/>
            <a:ext cx="7416824" cy="4464496"/>
          </a:xfrm>
        </p:spPr>
        <p:txBody>
          <a:bodyPr>
            <a:noAutofit/>
          </a:bodyPr>
          <a:lstStyle/>
          <a:p>
            <a:pPr algn="ctr"/>
            <a:r>
              <a:rPr lang="es-CO" sz="2000" dirty="0"/>
              <a:t>Orad sin cesar significa, vivir el cristianismo que a Dios le agrada, y este es: </a:t>
            </a:r>
            <a:r>
              <a:rPr lang="es-CO" sz="2000" b="1" u="sng" dirty="0"/>
              <a:t>manteniendo una verdadera comunión con El. </a:t>
            </a:r>
            <a:endParaRPr lang="es-CO" sz="2000" b="1" u="sng" dirty="0" smtClean="0"/>
          </a:p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Dios </a:t>
            </a:r>
            <a:r>
              <a:rPr lang="es-CO" sz="2000" b="1" dirty="0">
                <a:solidFill>
                  <a:srgbClr val="FF0000"/>
                </a:solidFill>
              </a:rPr>
              <a:t>quiere que cada uno de nosotros mantengamos una vida diaria de oración, no nos olvidemos de </a:t>
            </a:r>
            <a:r>
              <a:rPr lang="es-CO" sz="2000" b="1" dirty="0" smtClean="0">
                <a:solidFill>
                  <a:srgbClr val="FF0000"/>
                </a:solidFill>
              </a:rPr>
              <a:t>DONDE EL NOS HA SACADO, QUIENES ÉRAMOS ANTES DE CONOCERLE, </a:t>
            </a:r>
            <a:r>
              <a:rPr lang="es-CO" sz="2000" b="1" dirty="0">
                <a:solidFill>
                  <a:srgbClr val="FF0000"/>
                </a:solidFill>
              </a:rPr>
              <a:t>no nos olvidemos que necesitamos comunicarnos con El para conocerlo mejor</a:t>
            </a:r>
            <a:r>
              <a:rPr lang="es-CO" sz="2000" b="1" dirty="0" smtClean="0">
                <a:solidFill>
                  <a:srgbClr val="FF0000"/>
                </a:solidFill>
              </a:rPr>
              <a:t>. Y para decirle cuanto lo amamos, y para agradecerle por su incomparable amor. </a:t>
            </a:r>
            <a:r>
              <a:rPr lang="es-CO" sz="2000" dirty="0" smtClean="0"/>
              <a:t>La </a:t>
            </a:r>
            <a:r>
              <a:rPr lang="es-CO" sz="2000" dirty="0" smtClean="0"/>
              <a:t>oración es el alimento del alma. Así como el alimento sostiene el cuerpo.</a:t>
            </a:r>
            <a:r>
              <a:rPr lang="es-CO" sz="2000" dirty="0"/>
              <a:t> </a:t>
            </a:r>
            <a:r>
              <a:rPr lang="es-CO" sz="2000" dirty="0" smtClean="0"/>
              <a:t>Pero recuerda que el texto nos hable de «orar por los demás», ESTO ES OTRA FORMA DE AMAR.</a:t>
            </a:r>
            <a:endParaRPr lang="es-CO" sz="2000" dirty="0"/>
          </a:p>
        </p:txBody>
      </p:sp>
    </p:spTree>
    <p:extLst>
      <p:ext uri="{BB962C8B-B14F-4D97-AF65-F5344CB8AC3E}">
        <p14:creationId xmlns:p14="http://schemas.microsoft.com/office/powerpoint/2010/main" val="379371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sz="4900" b="1" dirty="0"/>
              <a:t>5</a:t>
            </a:r>
            <a:r>
              <a:rPr lang="es-CO" sz="2800" dirty="0"/>
              <a:t>. Responder sin discutir.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1" y="2438400"/>
            <a:ext cx="7244206" cy="1422647"/>
          </a:xfrm>
        </p:spPr>
        <p:txBody>
          <a:bodyPr>
            <a:noAutofit/>
          </a:bodyPr>
          <a:lstStyle/>
          <a:p>
            <a:r>
              <a:rPr lang="es-CO" sz="2400" b="1" u="sng" dirty="0" smtClean="0"/>
              <a:t>Proverbios </a:t>
            </a:r>
            <a:r>
              <a:rPr lang="es-CO" sz="2400" b="1" u="sng" dirty="0" smtClean="0"/>
              <a:t>17:1</a:t>
            </a:r>
            <a:r>
              <a:rPr lang="es-CO" sz="2400" b="1" u="sng" dirty="0" smtClean="0"/>
              <a:t>.</a:t>
            </a:r>
            <a:r>
              <a:rPr lang="es-CO" sz="2400" dirty="0" smtClean="0"/>
              <a:t> </a:t>
            </a:r>
            <a:r>
              <a:rPr lang="es-CO" sz="2400" dirty="0"/>
              <a:t>“Mejor un mendrugo seco con tranquilidad que una casa llena de banquetes con discordia”. </a:t>
            </a:r>
            <a:endParaRPr lang="es-CO" sz="12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77072"/>
            <a:ext cx="1872208" cy="1639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846458" y="4077072"/>
            <a:ext cx="53693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Comer y beber en </a:t>
            </a:r>
            <a:r>
              <a:rPr lang="es-CO" sz="2400" dirty="0" smtClean="0"/>
              <a:t>exceso </a:t>
            </a:r>
            <a:r>
              <a:rPr lang="es-CO" sz="2400" dirty="0"/>
              <a:t>naturalmente levanta disputas, porque al sobrecargarse el estomago se irritan tanto la mente como el estomago. </a:t>
            </a:r>
            <a:r>
              <a:rPr lang="es-CO" sz="2400" b="1" dirty="0">
                <a:solidFill>
                  <a:srgbClr val="FFC000"/>
                </a:solidFill>
              </a:rPr>
              <a:t>Lea Prov.15:16,17; 16:8.</a:t>
            </a:r>
          </a:p>
        </p:txBody>
      </p:sp>
    </p:spTree>
    <p:extLst>
      <p:ext uri="{BB962C8B-B14F-4D97-AF65-F5344CB8AC3E}">
        <p14:creationId xmlns:p14="http://schemas.microsoft.com/office/powerpoint/2010/main" val="428242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sz="2800" b="1" dirty="0" smtClean="0">
                <a:latin typeface="Agency FB" pitchFamily="34" charset="0"/>
              </a:rPr>
              <a:t>Compartir lo que tienes, esto es amar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492897"/>
            <a:ext cx="3024336" cy="299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92896"/>
            <a:ext cx="3528392" cy="2990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74909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4400" b="1" dirty="0"/>
              <a:t>6</a:t>
            </a:r>
            <a:r>
              <a:rPr lang="es-CO" sz="2400" dirty="0"/>
              <a:t>. </a:t>
            </a:r>
            <a:r>
              <a:rPr lang="es-CO" sz="2400" b="1" dirty="0"/>
              <a:t>Compartir sin aparentar.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O" b="1" u="sng" dirty="0" smtClean="0"/>
              <a:t>Efesios </a:t>
            </a:r>
            <a:r>
              <a:rPr lang="es-CO" b="1" u="sng" dirty="0" smtClean="0"/>
              <a:t>4:15</a:t>
            </a:r>
            <a:r>
              <a:rPr lang="es-CO" dirty="0" smtClean="0"/>
              <a:t>. “Antes </a:t>
            </a:r>
            <a:r>
              <a:rPr lang="es-CO" dirty="0"/>
              <a:t>bien, siendo </a:t>
            </a:r>
            <a:r>
              <a:rPr lang="es-CO" b="1" u="sng" dirty="0"/>
              <a:t>sinceros</a:t>
            </a:r>
            <a:r>
              <a:rPr lang="es-CO" dirty="0"/>
              <a:t> en el amor, crezcamos en todo hasta </a:t>
            </a:r>
            <a:r>
              <a:rPr lang="es-CO" b="1" u="sng" dirty="0"/>
              <a:t>Aquel que es la Cabeza, Cristo</a:t>
            </a:r>
            <a:r>
              <a:rPr lang="es-CO" dirty="0"/>
              <a:t>”.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441576"/>
            <a:ext cx="215265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441576"/>
            <a:ext cx="21336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157258" y="3441576"/>
            <a:ext cx="26796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>
                <a:latin typeface="Agency FB" pitchFamily="34" charset="0"/>
              </a:rPr>
              <a:t>En Mateo 18:3, dijo El Señor: </a:t>
            </a:r>
          </a:p>
          <a:p>
            <a:pPr algn="ctr"/>
            <a:r>
              <a:rPr lang="es-CO" sz="2400" dirty="0" smtClean="0">
                <a:latin typeface="Agency FB" pitchFamily="34" charset="0"/>
              </a:rPr>
              <a:t>De </a:t>
            </a:r>
            <a:r>
              <a:rPr lang="es-CO" sz="2400" dirty="0">
                <a:latin typeface="Agency FB" pitchFamily="34" charset="0"/>
              </a:rPr>
              <a:t>cierto os digo, que si no os </a:t>
            </a:r>
            <a:r>
              <a:rPr lang="es-CO" sz="2400" b="1" u="sng" dirty="0">
                <a:latin typeface="Agency FB" pitchFamily="34" charset="0"/>
              </a:rPr>
              <a:t>volviereis</a:t>
            </a:r>
            <a:r>
              <a:rPr lang="es-CO" sz="2400" dirty="0">
                <a:latin typeface="Agency FB" pitchFamily="34" charset="0"/>
              </a:rPr>
              <a:t>, y fuereis como niños, no entraréis en el reino de los cielos.</a:t>
            </a:r>
          </a:p>
        </p:txBody>
      </p:sp>
    </p:spTree>
    <p:extLst>
      <p:ext uri="{BB962C8B-B14F-4D97-AF65-F5344CB8AC3E}">
        <p14:creationId xmlns:p14="http://schemas.microsoft.com/office/powerpoint/2010/main" val="1933898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rgbClr val="FFEFD1"/>
            </a:gs>
            <a:gs pos="95000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403648" y="1124744"/>
            <a:ext cx="6400800" cy="1800200"/>
          </a:xfrm>
        </p:spPr>
        <p:txBody>
          <a:bodyPr>
            <a:noAutofit/>
          </a:bodyPr>
          <a:lstStyle/>
          <a:p>
            <a:r>
              <a:rPr lang="es-CO" sz="2000" dirty="0" smtClean="0"/>
              <a:t>El mayor ejemplo de un amor sincero lo encontramos en Dios</a:t>
            </a:r>
            <a:r>
              <a:rPr lang="es-CO" sz="2000" dirty="0"/>
              <a:t>, quien dice: </a:t>
            </a:r>
            <a:r>
              <a:rPr lang="es-CO" sz="2000" dirty="0" smtClean="0"/>
              <a:t> «Porque </a:t>
            </a:r>
            <a:r>
              <a:rPr lang="es-CO" sz="2000" dirty="0"/>
              <a:t>de tal manera amó Dios al mundo, que ha dado a su Hijo unigénito, para que todo aquel que en él cree, no se pierda, mas tenga vida </a:t>
            </a:r>
            <a:r>
              <a:rPr lang="es-CO" sz="2000" dirty="0" smtClean="0"/>
              <a:t>eterna». (Juan 3:16).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21904" y="3356992"/>
            <a:ext cx="49685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De tanto valor somos tu y yo para Dios que a pesar del sacrificio que representaba, se despojó de su mismo Hijo para que  fuéramos salvos. Esta es </a:t>
            </a:r>
            <a:r>
              <a:rPr lang="es-CO" sz="2400" b="1" dirty="0" smtClean="0">
                <a:solidFill>
                  <a:srgbClr val="FF0000"/>
                </a:solidFill>
              </a:rPr>
              <a:t>la expresión </a:t>
            </a:r>
            <a:r>
              <a:rPr lang="es-CO" sz="2400" b="1" dirty="0">
                <a:solidFill>
                  <a:srgbClr val="FF0000"/>
                </a:solidFill>
              </a:rPr>
              <a:t>máxima del amor sin aparentar.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12976"/>
            <a:ext cx="2217440" cy="2298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80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sz="4900" b="1" dirty="0"/>
              <a:t>7</a:t>
            </a:r>
            <a:r>
              <a:rPr lang="es-CO" sz="2800" dirty="0"/>
              <a:t>. </a:t>
            </a:r>
            <a:r>
              <a:rPr lang="es-CO" sz="4000" b="1" dirty="0">
                <a:latin typeface="Agency FB" pitchFamily="34" charset="0"/>
              </a:rPr>
              <a:t>Disfrutar sin quejarse.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2438400"/>
            <a:ext cx="7128792" cy="3366864"/>
          </a:xfrm>
        </p:spPr>
        <p:txBody>
          <a:bodyPr>
            <a:noAutofit/>
          </a:bodyPr>
          <a:lstStyle/>
          <a:p>
            <a:r>
              <a:rPr lang="es-CO" sz="2000" b="1" u="sng" dirty="0" smtClean="0"/>
              <a:t>Filipenses </a:t>
            </a:r>
            <a:r>
              <a:rPr lang="es-CO" sz="2000" b="1" u="sng" dirty="0" smtClean="0"/>
              <a:t>2:14</a:t>
            </a:r>
            <a:r>
              <a:rPr lang="es-CO" sz="2000" dirty="0" smtClean="0"/>
              <a:t>. “Hacedlo </a:t>
            </a:r>
            <a:r>
              <a:rPr lang="es-CO" sz="2000" dirty="0"/>
              <a:t>todo sin murmuraciones ni discusiones</a:t>
            </a:r>
            <a:r>
              <a:rPr lang="es-CO" sz="2000" dirty="0" smtClean="0"/>
              <a:t>”.</a:t>
            </a:r>
          </a:p>
          <a:p>
            <a:r>
              <a:rPr lang="es-CO" sz="2000" dirty="0"/>
              <a:t>  El apóstol </a:t>
            </a:r>
            <a:r>
              <a:rPr lang="es-CO" sz="2000" dirty="0" smtClean="0"/>
              <a:t>al mencionar las «murmuraciones», parece </a:t>
            </a:r>
            <a:r>
              <a:rPr lang="es-CO" sz="2000" dirty="0"/>
              <a:t>que tuvo en cuenta a los israelitas, pues </a:t>
            </a:r>
            <a:r>
              <a:rPr lang="es-CO" sz="2000" dirty="0" smtClean="0"/>
              <a:t>en el texto siguiente dice: una generación </a:t>
            </a:r>
            <a:r>
              <a:rPr lang="es-CO" sz="2000" b="1" u="sng" dirty="0" smtClean="0"/>
              <a:t>torcida y perversa</a:t>
            </a:r>
            <a:r>
              <a:rPr lang="es-CO" sz="2000" dirty="0" smtClean="0"/>
              <a:t>» , palabras que también escribió Moisés en  </a:t>
            </a:r>
            <a:r>
              <a:rPr lang="es-CO" sz="2000" b="1" u="sng" dirty="0" smtClean="0"/>
              <a:t>(Deu.32:5</a:t>
            </a:r>
            <a:r>
              <a:rPr lang="es-CO" sz="2000" b="1" u="sng" dirty="0"/>
              <a:t>). </a:t>
            </a:r>
            <a:r>
              <a:rPr lang="es-CO" sz="2000" dirty="0" smtClean="0"/>
              <a:t>El texto de Deut</a:t>
            </a:r>
            <a:r>
              <a:rPr lang="es-CO" sz="2000" dirty="0"/>
              <a:t>. Dice</a:t>
            </a:r>
            <a:r>
              <a:rPr lang="es-CO" sz="2000" dirty="0" smtClean="0"/>
              <a:t>: La </a:t>
            </a:r>
            <a:r>
              <a:rPr lang="es-CO" sz="2000" dirty="0"/>
              <a:t>corrupción no es suya; de sus hijos es la mancha, </a:t>
            </a:r>
            <a:r>
              <a:rPr lang="es-CO" sz="2000" dirty="0" smtClean="0"/>
              <a:t>Generación </a:t>
            </a:r>
            <a:r>
              <a:rPr lang="es-CO" sz="2000" dirty="0"/>
              <a:t>torcida y perversa.</a:t>
            </a:r>
          </a:p>
        </p:txBody>
      </p:sp>
    </p:spTree>
    <p:extLst>
      <p:ext uri="{BB962C8B-B14F-4D97-AF65-F5344CB8AC3E}">
        <p14:creationId xmlns:p14="http://schemas.microsoft.com/office/powerpoint/2010/main" val="306391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es-CO" sz="1600" dirty="0" smtClean="0"/>
              <a:t>1. Los había sacado de la esclavitud.</a:t>
            </a:r>
          </a:p>
          <a:p>
            <a:r>
              <a:rPr lang="es-CO" sz="1600" dirty="0" smtClean="0"/>
              <a:t>2. Les proveía agua y comida.</a:t>
            </a:r>
          </a:p>
          <a:p>
            <a:r>
              <a:rPr lang="es-CO" sz="1600" dirty="0" smtClean="0"/>
              <a:t>3. La nube los guiaba, les proveía sombra de día y calor de noche. </a:t>
            </a:r>
          </a:p>
          <a:p>
            <a:r>
              <a:rPr lang="es-CO" sz="1600" dirty="0" smtClean="0"/>
              <a:t>4. Sus vestidos no se gastaron, ni sus sandalias se envejecieron. Deut..29:5.</a:t>
            </a:r>
            <a:endParaRPr lang="es-CO" sz="16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2400" b="1" dirty="0" smtClean="0">
                <a:latin typeface="Agency FB" pitchFamily="34" charset="0"/>
              </a:rPr>
              <a:t>¿Qué había hecho Dios por los israelitas y de que se quejaban?</a:t>
            </a:r>
            <a:endParaRPr lang="es-CO" sz="2400" b="1" dirty="0">
              <a:latin typeface="Agency FB" pitchFamily="34" charset="0"/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s-CO" dirty="0" smtClean="0"/>
              <a:t>Pero a pesar de todo este cuidado, ellos siempre estaban inconformes y se estaban quejando. Núm.14:26.</a:t>
            </a:r>
          </a:p>
          <a:p>
            <a:r>
              <a:rPr lang="es-CO" dirty="0" smtClean="0"/>
              <a:t>La pregunta es: ¿</a:t>
            </a:r>
            <a:r>
              <a:rPr lang="es-CO" b="1" u="sng" dirty="0" smtClean="0"/>
              <a:t>De que nos quéjanos nosotros hoy</a:t>
            </a:r>
            <a:r>
              <a:rPr lang="es-CO" dirty="0" smtClean="0"/>
              <a:t>?</a:t>
            </a:r>
          </a:p>
          <a:p>
            <a:r>
              <a:rPr lang="es-CO" dirty="0" smtClean="0"/>
              <a:t>Debemos disfrutar de lo que tenemos sin quejarnos. Cuando hay otros en peores condiciones, y viven cantando.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6397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1043608" y="1295400"/>
            <a:ext cx="7056784" cy="685800"/>
          </a:xfrm>
        </p:spPr>
        <p:txBody>
          <a:bodyPr>
            <a:normAutofit fontScale="90000"/>
          </a:bodyPr>
          <a:lstStyle/>
          <a:p>
            <a:r>
              <a:rPr lang="es-CO" sz="1800" b="1" dirty="0" smtClean="0">
                <a:latin typeface="Agency FB" pitchFamily="34" charset="0"/>
              </a:rPr>
              <a:t>En la imagen discapacitados que no se quejan y trabajan</a:t>
            </a:r>
            <a:r>
              <a:rPr lang="es-CO" dirty="0" smtClean="0"/>
              <a:t> </a:t>
            </a:r>
            <a:endParaRPr lang="es-CO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2132856"/>
            <a:ext cx="2232247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592" y="2204293"/>
            <a:ext cx="2871936" cy="167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04294"/>
            <a:ext cx="2111787" cy="167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592" y="4149079"/>
            <a:ext cx="2871936" cy="1656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4149080"/>
            <a:ext cx="2232247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149081"/>
            <a:ext cx="2111787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075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1371600" y="1124744"/>
            <a:ext cx="6400800" cy="856456"/>
          </a:xfrm>
        </p:spPr>
        <p:txBody>
          <a:bodyPr>
            <a:noAutofit/>
          </a:bodyPr>
          <a:lstStyle/>
          <a:p>
            <a:r>
              <a:rPr lang="es-CO" sz="1600" b="1" dirty="0" smtClean="0">
                <a:latin typeface="Agency FB" pitchFamily="34" charset="0"/>
              </a:rPr>
              <a:t>Este minusválido sin brazos ni piernas, se casó, y viaja por el mundo dictando conferencias sobre superación personal. Y nos dice: feliz día del amor.</a:t>
            </a:r>
            <a:endParaRPr lang="es-CO" sz="1600" b="1" dirty="0">
              <a:latin typeface="Agency FB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48880"/>
            <a:ext cx="6840760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83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1295400"/>
            <a:ext cx="6984776" cy="685800"/>
          </a:xfrm>
        </p:spPr>
        <p:txBody>
          <a:bodyPr>
            <a:normAutofit fontScale="90000"/>
          </a:bodyPr>
          <a:lstStyle/>
          <a:p>
            <a:r>
              <a:rPr lang="es-CO" sz="4900" b="1" dirty="0"/>
              <a:t>8</a:t>
            </a:r>
            <a:r>
              <a:rPr lang="es-CO" dirty="0"/>
              <a:t>. </a:t>
            </a:r>
            <a:r>
              <a:rPr lang="es-CO" b="1" dirty="0"/>
              <a:t>Confiar sin flaquear.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71600" y="2438401"/>
            <a:ext cx="6400800" cy="1134616"/>
          </a:xfrm>
        </p:spPr>
        <p:txBody>
          <a:bodyPr>
            <a:normAutofit/>
          </a:bodyPr>
          <a:lstStyle/>
          <a:p>
            <a:r>
              <a:rPr lang="es-CO" sz="2000" b="1" u="sng" dirty="0" smtClean="0"/>
              <a:t>1Corintios </a:t>
            </a:r>
            <a:r>
              <a:rPr lang="es-CO" sz="2000" b="1" u="sng" dirty="0" smtClean="0"/>
              <a:t>13:7</a:t>
            </a:r>
            <a:r>
              <a:rPr lang="es-CO" sz="2000" dirty="0" smtClean="0"/>
              <a:t>. “Todo </a:t>
            </a:r>
            <a:r>
              <a:rPr lang="es-CO" sz="2000" dirty="0"/>
              <a:t>lo excusa. Todo lo cree. Todo lo espera. Todo lo soporta”. </a:t>
            </a:r>
            <a:endParaRPr lang="es-CO" sz="2000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1" y="3429000"/>
            <a:ext cx="180020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71599" y="3789040"/>
            <a:ext cx="54006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/>
              <a:t>El amor oculta y calla cosas como las faltas de otros, que el egoísmo del corazón natural expondría alegremente</a:t>
            </a:r>
            <a:r>
              <a:rPr lang="es-CO" sz="2000" dirty="0" smtClean="0"/>
              <a:t>. Lea </a:t>
            </a:r>
            <a:r>
              <a:rPr lang="es-CO" sz="2000" b="1" dirty="0" smtClean="0"/>
              <a:t>MAT.1:18,19</a:t>
            </a:r>
            <a:r>
              <a:rPr lang="es-CO" sz="2000" dirty="0" smtClean="0"/>
              <a:t>. </a:t>
            </a:r>
            <a:r>
              <a:rPr lang="es-CO" sz="2000" b="1" u="sng" dirty="0"/>
              <a:t>El amor no siente deseo de examinar las debilidades ajenas o de permitir que sean inspeccionadas por alguna otra persona</a:t>
            </a:r>
            <a:r>
              <a:rPr lang="es-CO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7016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115616" y="1196752"/>
            <a:ext cx="6912768" cy="4536504"/>
          </a:xfrm>
        </p:spPr>
        <p:txBody>
          <a:bodyPr>
            <a:normAutofit lnSpcReduction="10000"/>
          </a:bodyPr>
          <a:lstStyle/>
          <a:p>
            <a:r>
              <a:rPr lang="es-CO" dirty="0"/>
              <a:t>Todo lo cree. N</a:t>
            </a:r>
            <a:r>
              <a:rPr lang="es-CO" dirty="0" smtClean="0"/>
              <a:t>o </a:t>
            </a:r>
            <a:r>
              <a:rPr lang="es-CO" dirty="0"/>
              <a:t>significa que el que ama a sus prójimos es crédulo hasta el punto de creer cosas absurdas, sin discriminar entre </a:t>
            </a:r>
            <a:r>
              <a:rPr lang="es-CO" dirty="0" smtClean="0"/>
              <a:t>lo cierto </a:t>
            </a:r>
            <a:r>
              <a:rPr lang="es-CO" dirty="0"/>
              <a:t>y lo falso, quedando así expuesto a creer en una falsedad como si fuera algo cierto</a:t>
            </a:r>
            <a:r>
              <a:rPr lang="es-CO" dirty="0" smtClean="0"/>
              <a:t>.</a:t>
            </a:r>
          </a:p>
          <a:p>
            <a:r>
              <a:rPr lang="es-CO" b="1" u="sng" dirty="0" smtClean="0"/>
              <a:t>El </a:t>
            </a:r>
            <a:r>
              <a:rPr lang="es-CO" b="1" u="sng" dirty="0"/>
              <a:t>amor en relación con Dios cree sin preguntar todo lo que  la voluntad divina le revela al hombre</a:t>
            </a:r>
            <a:r>
              <a:rPr lang="es-CO" dirty="0"/>
              <a:t>. No tiene dudas acerca de la palabra de Dios y de las instrucciones divinas; todo lo acepta y obedece con gratitud. </a:t>
            </a:r>
            <a:endParaRPr lang="es-CO" dirty="0" smtClean="0"/>
          </a:p>
          <a:p>
            <a:r>
              <a:rPr lang="es-CO" dirty="0" smtClean="0"/>
              <a:t>1. Abrahán le creyó a Dios y lo demostró obedeciendo. </a:t>
            </a:r>
            <a:r>
              <a:rPr lang="es-CO" b="1" u="sng" dirty="0" smtClean="0"/>
              <a:t>(Gén.12:1-5).</a:t>
            </a:r>
          </a:p>
          <a:p>
            <a:r>
              <a:rPr lang="es-CO" dirty="0" smtClean="0"/>
              <a:t>2. Cuando Dios le pidió sacrificar a Isaac, aunque no entendió, ya que Dios ordena «no matarás» (</a:t>
            </a:r>
            <a:r>
              <a:rPr lang="es-CO" b="1" u="sng" dirty="0" smtClean="0"/>
              <a:t>Exo.20:13)</a:t>
            </a:r>
            <a:r>
              <a:rPr lang="es-CO" dirty="0" smtClean="0"/>
              <a:t>, obedeció. </a:t>
            </a:r>
            <a:r>
              <a:rPr lang="es-CO" b="1" u="sng" dirty="0" smtClean="0"/>
              <a:t>(Gén.22:1-5; 9-12).</a:t>
            </a:r>
            <a:endParaRPr lang="es-CO" b="1" u="sng" dirty="0"/>
          </a:p>
        </p:txBody>
      </p:sp>
    </p:spTree>
    <p:extLst>
      <p:ext uri="{BB962C8B-B14F-4D97-AF65-F5344CB8AC3E}">
        <p14:creationId xmlns:p14="http://schemas.microsoft.com/office/powerpoint/2010/main" val="380083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sz="4000" b="1" dirty="0"/>
              <a:t>9</a:t>
            </a:r>
            <a:r>
              <a:rPr lang="es-CO" sz="2800" dirty="0"/>
              <a:t>. </a:t>
            </a:r>
            <a:r>
              <a:rPr lang="es-CO" sz="2800" b="1" dirty="0"/>
              <a:t>Perdonar sin castigar</a:t>
            </a:r>
            <a:r>
              <a:rPr lang="es-CO" sz="2800" dirty="0"/>
              <a:t>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3648" y="2348880"/>
            <a:ext cx="4104456" cy="3240360"/>
          </a:xfrm>
        </p:spPr>
        <p:txBody>
          <a:bodyPr>
            <a:normAutofit fontScale="92500"/>
          </a:bodyPr>
          <a:lstStyle/>
          <a:p>
            <a:pPr algn="ctr"/>
            <a:r>
              <a:rPr lang="es-CO" sz="2400" b="1" u="sng" dirty="0" smtClean="0"/>
              <a:t>Colosenses </a:t>
            </a:r>
            <a:r>
              <a:rPr lang="es-CO" sz="2400" b="1" u="sng" dirty="0" smtClean="0"/>
              <a:t>3:13</a:t>
            </a:r>
            <a:r>
              <a:rPr lang="es-CO" sz="2400" b="1" u="sng" dirty="0" smtClean="0"/>
              <a:t>. </a:t>
            </a:r>
            <a:r>
              <a:rPr lang="es-CO" sz="2000" dirty="0" smtClean="0"/>
              <a:t>“</a:t>
            </a:r>
            <a:r>
              <a:rPr lang="es-CO" sz="2400" b="1" dirty="0" smtClean="0"/>
              <a:t>Soportándoos </a:t>
            </a:r>
            <a:r>
              <a:rPr lang="es-CO" sz="2400" b="1" dirty="0"/>
              <a:t>unos a otros y perdonándoos mutuamente, si alguno tiene queja contra otro. Como el Señor os perdonó, perdonaos también vosotros</a:t>
            </a:r>
            <a:r>
              <a:rPr lang="es-CO" sz="2000" dirty="0"/>
              <a:t>”.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9" y="2420888"/>
            <a:ext cx="237626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638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043608" y="1268760"/>
            <a:ext cx="3888432" cy="4320480"/>
          </a:xfrm>
        </p:spPr>
        <p:txBody>
          <a:bodyPr>
            <a:normAutofit fontScale="92500"/>
          </a:bodyPr>
          <a:lstStyle/>
          <a:p>
            <a:pPr algn="ctr"/>
            <a:r>
              <a:rPr lang="es-CO" dirty="0"/>
              <a:t> </a:t>
            </a:r>
            <a:r>
              <a:rPr lang="es-CO" sz="2000" b="1" dirty="0">
                <a:solidFill>
                  <a:schemeClr val="bg1"/>
                </a:solidFill>
              </a:rPr>
              <a:t>En nuestras relaciones con nuestros hermanos en Cristo debe haber una moderación habitual externa, o indulgencia en palabras o actos, y además el hábito de pasar por alto en nuestra mente las faltas, las equivocaciones, o debilidades de los otros.  Este es el verdadero </a:t>
            </a:r>
            <a:r>
              <a:rPr lang="es-CO" sz="2000" b="1" dirty="0" smtClean="0">
                <a:solidFill>
                  <a:schemeClr val="bg1"/>
                </a:solidFill>
              </a:rPr>
              <a:t>perdón y es una evidencia de amor.</a:t>
            </a:r>
            <a:endParaRPr lang="es-CO" sz="20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84784"/>
            <a:ext cx="3115047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96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1295400"/>
            <a:ext cx="6840760" cy="685800"/>
          </a:xfrm>
        </p:spPr>
        <p:txBody>
          <a:bodyPr>
            <a:noAutofit/>
          </a:bodyPr>
          <a:lstStyle/>
          <a:p>
            <a:r>
              <a:rPr lang="es-CO" sz="2800" b="1" dirty="0" smtClean="0"/>
              <a:t>10.Prometer </a:t>
            </a:r>
            <a:r>
              <a:rPr lang="es-CO" sz="2800" b="1" dirty="0"/>
              <a:t>y no </a:t>
            </a:r>
            <a:r>
              <a:rPr lang="es-CO" sz="2800" b="1" dirty="0" smtClean="0"/>
              <a:t>olvidarse </a:t>
            </a:r>
            <a:endParaRPr lang="es-CO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71600" y="2438400"/>
            <a:ext cx="3632448" cy="3366864"/>
          </a:xfrm>
        </p:spPr>
        <p:txBody>
          <a:bodyPr>
            <a:noAutofit/>
          </a:bodyPr>
          <a:lstStyle/>
          <a:p>
            <a:pPr algn="ctr"/>
            <a:r>
              <a:rPr lang="es-CO" sz="2800" dirty="0" smtClean="0"/>
              <a:t>. </a:t>
            </a:r>
            <a:r>
              <a:rPr lang="es-CO" sz="2800" b="1" u="sng" dirty="0"/>
              <a:t>Proverbios </a:t>
            </a:r>
            <a:r>
              <a:rPr lang="es-CO" sz="2800" b="1" u="sng" dirty="0" smtClean="0"/>
              <a:t>13:12</a:t>
            </a:r>
            <a:r>
              <a:rPr lang="es-CO" sz="2800" b="1" u="sng" dirty="0" smtClean="0"/>
              <a:t>. </a:t>
            </a:r>
            <a:r>
              <a:rPr lang="es-CO" sz="2800" dirty="0"/>
              <a:t>“La esperanza diferida enferma el corazón, el deseo colmado es un árbol de vida”. 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4366"/>
            <a:ext cx="299161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213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043608" y="1196752"/>
            <a:ext cx="4392488" cy="4464496"/>
          </a:xfrm>
        </p:spPr>
        <p:txBody>
          <a:bodyPr>
            <a:normAutofit fontScale="62500" lnSpcReduction="20000"/>
          </a:bodyPr>
          <a:lstStyle/>
          <a:p>
            <a:pPr algn="ctr"/>
            <a:endParaRPr lang="es-CO" dirty="0" smtClean="0"/>
          </a:p>
          <a:p>
            <a:pPr indent="0" algn="ctr">
              <a:buNone/>
            </a:pPr>
            <a:r>
              <a:rPr lang="es-CO" dirty="0" smtClean="0"/>
              <a:t> </a:t>
            </a:r>
            <a:r>
              <a:rPr lang="es-CO" sz="3400" b="1" dirty="0"/>
              <a:t>El corazón enfermo ha perdido la esperanza.  Las fuentes de energía y ambición se han agotado, y la persona ha quedado desamparada.  Pero cuando se cumple una gran esperanza, se renueva la vida, se multiplican las fuerzas y la alegría como si se hubiera comido del fruto del árbol de la </a:t>
            </a:r>
            <a:r>
              <a:rPr lang="es-CO" sz="3400" b="1" dirty="0" smtClean="0"/>
              <a:t>vida.</a:t>
            </a:r>
            <a:endParaRPr lang="es-CO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84785"/>
            <a:ext cx="2466975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427699" y="4149080"/>
            <a:ext cx="2771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Finalmente, a </a:t>
            </a:r>
            <a:r>
              <a:rPr lang="es-CO" dirty="0" smtClean="0"/>
              <a:t>través </a:t>
            </a:r>
            <a:r>
              <a:rPr lang="es-CO" dirty="0"/>
              <a:t>de Isaac, Dios cumplió su promesa. lea </a:t>
            </a:r>
            <a:r>
              <a:rPr lang="es-CO" b="1" u="sng" dirty="0" smtClean="0"/>
              <a:t>Gén. </a:t>
            </a:r>
            <a:r>
              <a:rPr lang="es-CO" b="1" u="sng" dirty="0"/>
              <a:t>12:2,3. </a:t>
            </a:r>
            <a:r>
              <a:rPr lang="es-CO" dirty="0" smtClean="0"/>
              <a:t>Porque Dios siempre cumple lo que promete. Lea </a:t>
            </a:r>
            <a:r>
              <a:rPr lang="es-CO" b="1" u="sng" dirty="0" smtClean="0"/>
              <a:t>Núm.23:19.</a:t>
            </a:r>
            <a:endParaRPr lang="es-CO" b="1" u="sng" dirty="0"/>
          </a:p>
        </p:txBody>
      </p:sp>
    </p:spTree>
    <p:extLst>
      <p:ext uri="{BB962C8B-B14F-4D97-AF65-F5344CB8AC3E}">
        <p14:creationId xmlns:p14="http://schemas.microsoft.com/office/powerpoint/2010/main" val="33502760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010002" y="1354025"/>
            <a:ext cx="3529013" cy="4289425"/>
          </a:xfrm>
        </p:spPr>
        <p:txBody>
          <a:bodyPr>
            <a:normAutofit fontScale="92500"/>
          </a:bodyPr>
          <a:lstStyle/>
          <a:p>
            <a:pPr indent="0" algn="ctr">
              <a:buNone/>
            </a:pPr>
            <a:r>
              <a:rPr lang="es-CO" dirty="0" smtClean="0"/>
              <a:t>«Y </a:t>
            </a:r>
            <a:r>
              <a:rPr lang="es-CO" dirty="0"/>
              <a:t>no podía distinguir el pueblo el clamor de los gritos de alegría, de la voz del lloro; porque clamaba el pueblo con gran júbilo, y se oía el ruido hasta de </a:t>
            </a:r>
            <a:r>
              <a:rPr lang="es-CO" dirty="0" smtClean="0"/>
              <a:t>lejos</a:t>
            </a:r>
            <a:r>
              <a:rPr lang="es-CO" dirty="0" smtClean="0"/>
              <a:t>» Esdras 3:13.</a:t>
            </a:r>
            <a:endParaRPr lang="es-CO" dirty="0" smtClean="0"/>
          </a:p>
          <a:p>
            <a:pPr indent="0" algn="ctr">
              <a:buNone/>
            </a:pPr>
            <a:r>
              <a:rPr lang="es-CO" dirty="0" smtClean="0"/>
              <a:t>Recuerda que el amor </a:t>
            </a:r>
            <a:r>
              <a:rPr lang="es-CO" dirty="0"/>
              <a:t>es eterno, 1Cor.13:13 dice</a:t>
            </a:r>
            <a:r>
              <a:rPr lang="es-CO" dirty="0" smtClean="0"/>
              <a:t>:</a:t>
            </a:r>
          </a:p>
          <a:p>
            <a:pPr indent="0">
              <a:buNone/>
            </a:pPr>
            <a:r>
              <a:rPr lang="es-CO" dirty="0" smtClean="0"/>
              <a:t>«Y </a:t>
            </a:r>
            <a:r>
              <a:rPr lang="es-CO" dirty="0"/>
              <a:t>ahora permanecen la fe, la esperanza y el amor, estos tres; pero </a:t>
            </a:r>
            <a:r>
              <a:rPr lang="es-CO" dirty="0" smtClean="0"/>
              <a:t>EL MAYOR DE ELLOS ES EL AMOR»</a:t>
            </a:r>
            <a:endParaRPr lang="es-CO" dirty="0" smtClean="0"/>
          </a:p>
          <a:p>
            <a:pPr indent="0">
              <a:buNone/>
            </a:pPr>
            <a:endParaRPr lang="es-CO" dirty="0"/>
          </a:p>
        </p:txBody>
      </p:sp>
      <p:pic>
        <p:nvPicPr>
          <p:cNvPr id="2050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6792"/>
            <a:ext cx="3528392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985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68760"/>
            <a:ext cx="6696744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8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043608" y="1196752"/>
            <a:ext cx="4065141" cy="4321175"/>
          </a:xfrm>
        </p:spPr>
        <p:txBody>
          <a:bodyPr>
            <a:normAutofit fontScale="92500"/>
          </a:bodyPr>
          <a:lstStyle/>
          <a:p>
            <a:pPr indent="0" algn="ctr">
              <a:buNone/>
            </a:pPr>
            <a:r>
              <a:rPr lang="es-CO" dirty="0" smtClean="0"/>
              <a:t>«Pero </a:t>
            </a:r>
            <a:r>
              <a:rPr lang="es-CO" dirty="0"/>
              <a:t>tuvimos en nosotros mismos sentencia de muerte, para que no confiásemos en nosotros mismos, sino en Dios que resucita a los </a:t>
            </a:r>
            <a:r>
              <a:rPr lang="es-CO" dirty="0" smtClean="0"/>
              <a:t>muertos»</a:t>
            </a:r>
          </a:p>
          <a:p>
            <a:pPr indent="0" algn="ctr">
              <a:buNone/>
            </a:pPr>
            <a:r>
              <a:rPr lang="es-CO" b="1" dirty="0" smtClean="0"/>
              <a:t>RECUERDA QUE EL AMOR DE DIOS PERMANECE PARA SIEMPRE. </a:t>
            </a:r>
          </a:p>
          <a:p>
            <a:pPr indent="0" algn="ctr">
              <a:buNone/>
            </a:pPr>
            <a:r>
              <a:rPr lang="es-CO" sz="2000" b="1" dirty="0" smtClean="0">
                <a:solidFill>
                  <a:srgbClr val="C00000"/>
                </a:solidFill>
              </a:rPr>
              <a:t>Mi </a:t>
            </a:r>
            <a:r>
              <a:rPr lang="es-CO" sz="2000" b="1" dirty="0" smtClean="0">
                <a:solidFill>
                  <a:srgbClr val="C00000"/>
                </a:solidFill>
              </a:rPr>
              <a:t>deseo y oración es que perseveres en el amor de Dios, nunca pero nunca </a:t>
            </a:r>
            <a:r>
              <a:rPr lang="es-CO" sz="2000" b="1" dirty="0" smtClean="0">
                <a:solidFill>
                  <a:srgbClr val="C00000"/>
                </a:solidFill>
              </a:rPr>
              <a:t>nunca</a:t>
            </a:r>
            <a:r>
              <a:rPr lang="es-CO" sz="2000" b="1" dirty="0" smtClean="0">
                <a:solidFill>
                  <a:srgbClr val="C00000"/>
                </a:solidFill>
              </a:rPr>
              <a:t> desmayes, que un día el Señor vendrá por nosotros. Amen</a:t>
            </a:r>
            <a:r>
              <a:rPr lang="es-CO" dirty="0" smtClean="0"/>
              <a:t>.  </a:t>
            </a:r>
            <a:endParaRPr lang="es-CO" dirty="0"/>
          </a:p>
        </p:txBody>
      </p:sp>
      <p:pic>
        <p:nvPicPr>
          <p:cNvPr id="5122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124744"/>
            <a:ext cx="273630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67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ta costura">
  <a:themeElements>
    <a:clrScheme name="Alta costura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lta costura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1269</TotalTime>
  <Words>1674</Words>
  <Application>Microsoft Office PowerPoint</Application>
  <PresentationFormat>Presentación en pantalla (4:3)</PresentationFormat>
  <Paragraphs>66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Alta costura</vt:lpstr>
      <vt:lpstr>DIEZ MANERAS DE AMAR</vt:lpstr>
      <vt:lpstr>Presentación de PowerPoint</vt:lpstr>
      <vt:lpstr>1. Escucha sin interrumpir: </vt:lpstr>
      <vt:lpstr>Escuchar sin interrumpir, es amor.</vt:lpstr>
      <vt:lpstr>2. Hablar sin acusar. </vt:lpstr>
      <vt:lpstr>Presentación de PowerPoint</vt:lpstr>
      <vt:lpstr>3. Dar sin medida. </vt:lpstr>
      <vt:lpstr>Presentación de PowerPoint</vt:lpstr>
      <vt:lpstr>4. Orar sin cesar. </vt:lpstr>
      <vt:lpstr>Presentación de PowerPoint</vt:lpstr>
      <vt:lpstr>5. Responder sin discutir. </vt:lpstr>
      <vt:lpstr>Compartir lo que tienes, esto es amar.</vt:lpstr>
      <vt:lpstr>6. Compartir sin aparentar. </vt:lpstr>
      <vt:lpstr>Presentación de PowerPoint</vt:lpstr>
      <vt:lpstr>7. Disfrutar sin quejarse. </vt:lpstr>
      <vt:lpstr>¿Qué había hecho Dios por los israelitas y de que se quejaban?</vt:lpstr>
      <vt:lpstr>En la imagen discapacitados que no se quejan y trabajan </vt:lpstr>
      <vt:lpstr>Este minusválido sin brazos ni piernas, se casó, y viaja por el mundo dictando conferencias sobre superación personal. Y nos dice: feliz día del amor.</vt:lpstr>
      <vt:lpstr>8. Confiar sin flaquear. </vt:lpstr>
      <vt:lpstr>Presentación de PowerPoint</vt:lpstr>
      <vt:lpstr>9. Perdonar sin castigar. </vt:lpstr>
      <vt:lpstr>Presentación de PowerPoint</vt:lpstr>
      <vt:lpstr>10.Prometer y no olvidarse 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DIEZ MANERAS DE AMAR</dc:title>
  <dc:creator>FAMILIA FIERRO CH</dc:creator>
  <cp:lastModifiedBy>FAMILIA FIERRO CH</cp:lastModifiedBy>
  <cp:revision>177</cp:revision>
  <dcterms:created xsi:type="dcterms:W3CDTF">2013-04-11T02:59:49Z</dcterms:created>
  <dcterms:modified xsi:type="dcterms:W3CDTF">2014-07-05T11:35:48Z</dcterms:modified>
</cp:coreProperties>
</file>